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72" r:id="rId2"/>
    <p:sldId id="289" r:id="rId3"/>
    <p:sldId id="290" r:id="rId4"/>
    <p:sldId id="296" r:id="rId5"/>
    <p:sldId id="274" r:id="rId6"/>
    <p:sldId id="275" r:id="rId7"/>
    <p:sldId id="276" r:id="rId8"/>
    <p:sldId id="277" r:id="rId9"/>
    <p:sldId id="273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93" r:id="rId22"/>
    <p:sldId id="29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2354F-901D-4E74-9294-0B29094DAB17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670C9-5045-4849-830A-518489BA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7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631D68-D80D-4B3A-8FBA-152205F312B8}" type="datetime1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B65B3-6850-4F89-8667-01CF857C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6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7B0D27-2671-4D58-BC7D-5E24DD1B303E}" type="datetime1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B65B3-6850-4F89-8667-01CF857C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2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16698E-3C13-40E7-BA65-C74991404AC2}" type="datetime1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B65B3-6850-4F89-8667-01CF857C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0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A3ABA0-0B7A-44E6-924B-381DAA44A485}" type="datetime1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B65B3-6850-4F89-8667-01CF857C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01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A2764C-BC44-4460-9729-CCD3D1BEDFF9}" type="datetime1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B65B3-6850-4F89-8667-01CF857C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4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E47AB2-5978-45D1-AA5D-106DF91240CE}" type="datetime1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B65B3-6850-4F89-8667-01CF857C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1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46386E-D5F3-4407-BAD7-88CD130DE48E}" type="datetime1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B65B3-6850-4F89-8667-01CF857C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5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47D947-F045-47A9-BB10-988EB6C64FB3}" type="datetime1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B65B3-6850-4F89-8667-01CF857C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3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9A7466-1A70-4328-913B-CE9DB1F5AD84}" type="datetime1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B65B3-6850-4F89-8667-01CF857C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4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5DCC53-7B3F-4420-96B0-E09B4314DE87}" type="datetime1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B65B3-6850-4F89-8667-01CF857C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7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25282D-98B0-4584-857F-FBA7A2DD8251}" type="datetime1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B65B3-6850-4F89-8667-01CF857C4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Black DP PP templa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320E90D-639C-445A-A800-D220413217C8}" type="datetime1">
              <a:rPr lang="en-US" smtClean="0"/>
              <a:t>4/13/2016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5B65B3-6850-4F89-8667-01CF857C4AEC}" type="slidenum">
              <a:rPr lang="en-US" smtClean="0"/>
              <a:t>‹#›</a:t>
            </a:fld>
            <a:endParaRPr lang="en-US"/>
          </a:p>
        </p:txBody>
      </p:sp>
      <p:pic>
        <p:nvPicPr>
          <p:cNvPr id="1033" name="Picture 9" descr="PU_sigK132REV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9"/>
          <a:stretch>
            <a:fillRect/>
          </a:stretch>
        </p:blipFill>
        <p:spPr bwMode="auto">
          <a:xfrm>
            <a:off x="7391400" y="153988"/>
            <a:ext cx="1452563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048000" y="96838"/>
            <a:ext cx="4038600" cy="519112"/>
          </a:xfrm>
          <a:prstGeom prst="rect">
            <a:avLst/>
          </a:prstGeom>
          <a:noFill/>
          <a:ln>
            <a:noFill/>
          </a:ln>
          <a:effectLst>
            <a:outerShdw dist="38078" dir="81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8" rIns="91415" bIns="4570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1pPr>
            <a:lvl2pPr marL="458788">
              <a:defRPr sz="24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4pPr>
            <a:lvl5pPr marL="1827213">
              <a:defRPr sz="24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5pPr>
            <a:lvl6pPr marL="2284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6pPr>
            <a:lvl7pPr marL="2741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7pPr>
            <a:lvl8pPr marL="3198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8pPr>
            <a:lvl9pPr marL="3656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48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>
                <a:solidFill>
                  <a:schemeClr val="bg1"/>
                </a:solidFill>
                <a:latin typeface="Arial Black" pitchFamily="48" charset="0"/>
              </a:rPr>
              <a:t>ENERGY CENTER</a:t>
            </a:r>
            <a:br>
              <a:rPr lang="en-US" altLang="en-US" sz="1600">
                <a:solidFill>
                  <a:schemeClr val="bg1"/>
                </a:solidFill>
                <a:latin typeface="Arial Black" pitchFamily="48" charset="0"/>
              </a:rPr>
            </a:br>
            <a:r>
              <a:rPr lang="en-US" altLang="en-US" sz="1200">
                <a:solidFill>
                  <a:schemeClr val="bg1"/>
                </a:solidFill>
              </a:rPr>
              <a:t>State Utility Forecasting Group (SUFG)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4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4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4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4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4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4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4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Econometric Models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 MISO ILF Workshop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528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Kentucky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65B3-6850-4F89-8667-01CF857C4AEC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5498068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Change: </a:t>
            </a:r>
            <a:r>
              <a:rPr lang="en-US" dirty="0"/>
              <a:t>starting year has been changed from </a:t>
            </a:r>
            <a:r>
              <a:rPr lang="en-US" dirty="0" smtClean="0"/>
              <a:t>1994 </a:t>
            </a:r>
            <a:r>
              <a:rPr lang="en-US" dirty="0"/>
              <a:t>to </a:t>
            </a:r>
            <a:r>
              <a:rPr lang="en-US" dirty="0" smtClean="0"/>
              <a:t>1993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142262"/>
              </p:ext>
            </p:extLst>
          </p:nvPr>
        </p:nvGraphicFramePr>
        <p:xfrm>
          <a:off x="1066800" y="1870075"/>
          <a:ext cx="7023100" cy="3311525"/>
        </p:xfrm>
        <a:graphic>
          <a:graphicData uri="http://schemas.openxmlformats.org/drawingml/2006/table">
            <a:tbl>
              <a:tblPr/>
              <a:tblGrid>
                <a:gridCol w="2552700"/>
                <a:gridCol w="1117600"/>
                <a:gridCol w="685800"/>
                <a:gridCol w="685800"/>
                <a:gridCol w="685800"/>
                <a:gridCol w="12954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Dependent Variable: ELECTRICITY_SALES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Method: Least Squares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Sample: 1993 2014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 observations: 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Coefficient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Std. Error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Prob. 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Elasticity at 2014 (weather at means)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-84835.11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10649.88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-7.965827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@MOVAV(REAL_ELECTRICITY_PRICE,3)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-2366.73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733.9402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-3.224691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0.0053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-0.1903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@MOVAV(REAL_NATURAL_GAS_PRICE,3)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770.7436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217.1742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3.548964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POPULATION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0.037409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0.002667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14.02876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1.8110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4.149048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1.885999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2.199921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0.0651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3.643589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1.189408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3.063362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0.969814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Mean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84063.79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Adjusted 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0.96038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S.D.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7646.604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S.E. of regression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1522.033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Durbin-Watson stat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2.022556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102.8079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Prob(F-statistic)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808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Louisiana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55626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Change: GSP has been replaced by total income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65B3-6850-4F89-8667-01CF857C4AEC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223813"/>
              </p:ext>
            </p:extLst>
          </p:nvPr>
        </p:nvGraphicFramePr>
        <p:xfrm>
          <a:off x="1066800" y="1981200"/>
          <a:ext cx="6997700" cy="3070225"/>
        </p:xfrm>
        <a:graphic>
          <a:graphicData uri="http://schemas.openxmlformats.org/drawingml/2006/table">
            <a:tbl>
              <a:tblPr/>
              <a:tblGrid>
                <a:gridCol w="2387600"/>
                <a:gridCol w="825500"/>
                <a:gridCol w="825500"/>
                <a:gridCol w="825500"/>
                <a:gridCol w="825500"/>
                <a:gridCol w="1308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Dependent Variable: ELECTRICITY_SALES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Method: Least Squares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Sample: 1990 2014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 observations: 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Coefficient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Std. Error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Prob. 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Elasticity at 2014 (weather at means)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74640.57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7268.002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10.26975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@MOVAV(REAL_ELECTRICITY_PRICE,3)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-4215.296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434.2424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-9.707242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-0.3385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REAL_INCOME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0.0000123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9.370875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4.621522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1.465265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3.154052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4.264524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1.328142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3.210895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0.0044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0.0839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0.971777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Mean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77122.65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Adjusted 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0.966132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S.D.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6902.32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S.E. of regression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1270.255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Durbin-Watson stat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1.802795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172.1575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Prob(F-statistic)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403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Michigan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65B3-6850-4F89-8667-01CF857C4AE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55626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changes in drivers or starting year from 2015 model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245638"/>
              </p:ext>
            </p:extLst>
          </p:nvPr>
        </p:nvGraphicFramePr>
        <p:xfrm>
          <a:off x="1219201" y="1981200"/>
          <a:ext cx="6857999" cy="3216275"/>
        </p:xfrm>
        <a:graphic>
          <a:graphicData uri="http://schemas.openxmlformats.org/drawingml/2006/table">
            <a:tbl>
              <a:tblPr/>
              <a:tblGrid>
                <a:gridCol w="1871050"/>
                <a:gridCol w="686554"/>
                <a:gridCol w="890257"/>
                <a:gridCol w="890257"/>
                <a:gridCol w="890257"/>
                <a:gridCol w="1629624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Dependent Variable: ELECTRICITY_SALES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Method: Least Squares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Sample: 1990 2014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 observations: 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Coefficient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Std. Error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Prob. 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Elasticity at 2014 (weather at means)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54669.24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8050.363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6.790904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REAL_ELECTRICITY_PRICE(-2)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-2470.396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398.1817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-6.204191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-0.2394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REAL_INCOME/POPULATION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924.9092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155.9355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5.931356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REAL_GSP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0.01773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3.485615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0.2477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5.475645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1.350775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4.053705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0.0440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1.230438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0.557135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2.208508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0.986593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Mean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100050.7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Adjusted 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0.983065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S.D.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8318.694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S.E. of regression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1082.554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Durbin-Watson stat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1.946352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279.6341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Prob(F-statistic)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473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Minnesota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5626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Changes: starting year has been changed from 1992 to 1991; electricity price now uses </a:t>
            </a:r>
            <a:r>
              <a:rPr lang="en-US" dirty="0"/>
              <a:t>5</a:t>
            </a:r>
            <a:r>
              <a:rPr lang="en-US" dirty="0" smtClean="0"/>
              <a:t>-year moving averages instead of 4-year moving averages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65B3-6850-4F89-8667-01CF857C4AEC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230438"/>
              </p:ext>
            </p:extLst>
          </p:nvPr>
        </p:nvGraphicFramePr>
        <p:xfrm>
          <a:off x="990600" y="1981200"/>
          <a:ext cx="7226300" cy="3270250"/>
        </p:xfrm>
        <a:graphic>
          <a:graphicData uri="http://schemas.openxmlformats.org/drawingml/2006/table">
            <a:tbl>
              <a:tblPr/>
              <a:tblGrid>
                <a:gridCol w="2489200"/>
                <a:gridCol w="825500"/>
                <a:gridCol w="825500"/>
                <a:gridCol w="825500"/>
                <a:gridCol w="825500"/>
                <a:gridCol w="1435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Dependent Variable: ELECTRICITY_SALES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Method: Least Squares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Sample: 1991 2014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 observations: 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Coefficient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Std. Error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Prob. 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Elasticity at 2014 (weather at means)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20842.71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3265.525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6.382653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@MOVAV(REAL_ELECTRICITY_PRICE,5)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-785.6936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286.9386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-2.738194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-0.0981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@MOVAV(REAL_NATURAL_GAS_PRICE,4)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465.4847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120.0009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3.87901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REAL_INCOME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0.00000556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27.74229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6.109774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1.119473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5.457725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1.012256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0.279173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3.625913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0.992912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Mean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60825.52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Adjusted 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0.990943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S.D.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7158.567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S.E. of regression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681.2834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Durbin-Watson stat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1.444467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504.2722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Prob(F-statistic)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013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Mississippi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5678269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Change: electricity price now uses 3-year moving averages instead of 2-year moving averages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65B3-6850-4F89-8667-01CF857C4AEC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113288"/>
              </p:ext>
            </p:extLst>
          </p:nvPr>
        </p:nvGraphicFramePr>
        <p:xfrm>
          <a:off x="1143000" y="1905000"/>
          <a:ext cx="7061200" cy="3486150"/>
        </p:xfrm>
        <a:graphic>
          <a:graphicData uri="http://schemas.openxmlformats.org/drawingml/2006/table">
            <a:tbl>
              <a:tblPr/>
              <a:tblGrid>
                <a:gridCol w="2667000"/>
                <a:gridCol w="787400"/>
                <a:gridCol w="787400"/>
                <a:gridCol w="787400"/>
                <a:gridCol w="787400"/>
                <a:gridCol w="1244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Dependent Variable: ELECTRICITY_SALES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Method: Least Squares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Sample: 1993 2014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 observations: 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Coefficient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Std. Error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t-Statistic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Prob.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Elasticity at 2014 (weather at means)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13364.2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4658.947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2.868501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@MOVAV(REAL_ELECTRICITY_PRICE,3)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-1736.159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243.0253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-7.143943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-0.3049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REAL_INCOME(-1)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5.15E-05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2.643591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0.0177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REAL_GSP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0.256937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0.090669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2.833794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0.4921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3.047907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0.687354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4.434262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1.709259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0.615461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2.777203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0.0952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0.98633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Mean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44657.31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Adjusted 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0.982059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S.D.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4336.682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S.E. of regression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580.879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Durbin-Watson stat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2.072365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230.8954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Prob(F-statistic)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564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Missouri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65B3-6850-4F89-8667-01CF857C4AEC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38576"/>
              </p:ext>
            </p:extLst>
          </p:nvPr>
        </p:nvGraphicFramePr>
        <p:xfrm>
          <a:off x="1143000" y="1828800"/>
          <a:ext cx="6946900" cy="3327400"/>
        </p:xfrm>
        <a:graphic>
          <a:graphicData uri="http://schemas.openxmlformats.org/drawingml/2006/table">
            <a:tbl>
              <a:tblPr/>
              <a:tblGrid>
                <a:gridCol w="2463800"/>
                <a:gridCol w="876300"/>
                <a:gridCol w="647700"/>
                <a:gridCol w="876300"/>
                <a:gridCol w="647700"/>
                <a:gridCol w="1435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Dependent Variable: ELECTRICITY_SALES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Method: Least Squares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Sample: 1998 2014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 observations: 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Coefficient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Std. Error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t-Statistic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Prob.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Elasticity at 2014 (weather at means)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-105234.8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11590.11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-9.079702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@MOVAV(REAL_ELECTRICITY_PRICE,5)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-2284.499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426.4347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-5.357206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-0.2249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POPULATION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0.017045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10.5187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NON_MANUFACTURING_EMP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0.0321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0.005897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5.443887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0.9482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8.24986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0.93112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8.860149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2.472161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0.53897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4.586823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0.1446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0.990307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Mean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78825.52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Adjusted 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0.985901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S.D.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5881.856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S.E. of regression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698.4027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Durbin-Watson stat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1.904002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224.7692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Prob(F-statistic)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0" y="55626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changes in drivers or starting year from 2015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17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Montana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58028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changes in drivers or starting year from 2015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65B3-6850-4F89-8667-01CF857C4AEC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531867"/>
              </p:ext>
            </p:extLst>
          </p:nvPr>
        </p:nvGraphicFramePr>
        <p:xfrm>
          <a:off x="1149350" y="1905000"/>
          <a:ext cx="6845300" cy="3578225"/>
        </p:xfrm>
        <a:graphic>
          <a:graphicData uri="http://schemas.openxmlformats.org/drawingml/2006/table">
            <a:tbl>
              <a:tblPr/>
              <a:tblGrid>
                <a:gridCol w="2451100"/>
                <a:gridCol w="762000"/>
                <a:gridCol w="762000"/>
                <a:gridCol w="762000"/>
                <a:gridCol w="762000"/>
                <a:gridCol w="1346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Dependent Variable: ELECTRICITY_SALES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Method: Least Squares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Sample: 1996 2014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 observations: 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Coefficient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Std. Error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t-Statistic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Prob.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Elasticity at 2014 (weather at means)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-524.7233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3615.793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-0.14512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0.8870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REAL_ELECTRICITY_PRICE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-1857.406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230.4096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-8.061322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-1.0301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@MOVAV(REAL_NATURAL_GAS_PRICE,5)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497.9886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76.74329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6.489018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0.2770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REAL_INCOME/POPULATION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299.0434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45.60662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6.557017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MANUFACTURING_EMP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0.288485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0.072824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3.961422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2.261957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0.774918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2.918963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0.962943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0.241059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3.994629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0.938059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Mean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13677.86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Adjusted 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0.907089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S.D.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1008.073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S.E. of regression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307.2734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Durbin-Watson stat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2.010131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30.28902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Prob(F-statistic)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449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Dakota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47747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Changes: starting year changes from 1995 to </a:t>
            </a:r>
            <a:r>
              <a:rPr lang="en-US" dirty="0"/>
              <a:t>1994; electricity price now uses 3-year moving averages instead of 2-year moving averages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65B3-6850-4F89-8667-01CF857C4AEC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61930"/>
              </p:ext>
            </p:extLst>
          </p:nvPr>
        </p:nvGraphicFramePr>
        <p:xfrm>
          <a:off x="1047750" y="1905000"/>
          <a:ext cx="7048500" cy="3194050"/>
        </p:xfrm>
        <a:graphic>
          <a:graphicData uri="http://schemas.openxmlformats.org/drawingml/2006/table">
            <a:tbl>
              <a:tblPr/>
              <a:tblGrid>
                <a:gridCol w="2578100"/>
                <a:gridCol w="914400"/>
                <a:gridCol w="990600"/>
                <a:gridCol w="876300"/>
                <a:gridCol w="5461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Dependent Variable: ELECTRICITY_SALES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Method: Least Squares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Sample: 1994 2014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 observations: 21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Coefficient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Std. Error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Prob. 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Elasticity at 2014 (weather at means)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-9908.14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2012.282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-4.923834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@MOVAV(REAL_ELECTRICITY_PRICE,3)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-373.9147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179.1613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-2.087029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-0.1467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@MOVAV(REAL_NATURAL_GAS_PRICE,3)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164.4758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62.95955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2.612404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0.0530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NON_MANUFACTURING_EMP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0.059875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0.00196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30.5538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0.335733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0.123958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2.708439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0.988901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Mean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11173.9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Adjusted 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0.986126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S.D.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2824.58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S.E. of regression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332.6993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Durbin-Watson stat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1.5623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356.3902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Prob(F-statistic)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538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Dakota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65B3-6850-4F89-8667-01CF857C4AEC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5715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changes in drivers or starting year from 2015 model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605988"/>
              </p:ext>
            </p:extLst>
          </p:nvPr>
        </p:nvGraphicFramePr>
        <p:xfrm>
          <a:off x="1073150" y="1905000"/>
          <a:ext cx="6997700" cy="3441700"/>
        </p:xfrm>
        <a:graphic>
          <a:graphicData uri="http://schemas.openxmlformats.org/drawingml/2006/table">
            <a:tbl>
              <a:tblPr/>
              <a:tblGrid>
                <a:gridCol w="2501900"/>
                <a:gridCol w="812800"/>
                <a:gridCol w="812800"/>
                <a:gridCol w="812800"/>
                <a:gridCol w="812800"/>
                <a:gridCol w="1244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Dependent Variable: ELECTRICITY_SALES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Method: Least Squares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Sample: 1995 2014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 observations: 20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Coefficient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Std. Error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t-Statistic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Prob.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Elasticity at 2014 (weather at means)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-19621.55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1128.682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-17.38448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REAL_ELECTRICITY_PRICE(-2)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-461.3775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77.83107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-5.927934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-0.3033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REAL_NATURAL_GAS_PRICE(-2)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56.99736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21.45578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2.656504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POPULATION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0.039219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0.000887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44.19976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2.7102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0.484225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0.155823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3.10753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0.19127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0.0551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3.471316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0.997687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Mean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9729.92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Adjusted 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0.996861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S.D.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1658.558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S.E. of regression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92.91854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Durbin-Watson stat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1.833796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1207.911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Prob(F-statistic)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304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65B3-6850-4F89-8667-01CF857C4AEC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5715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changes in drivers or starting year from 2015 model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284584"/>
              </p:ext>
            </p:extLst>
          </p:nvPr>
        </p:nvGraphicFramePr>
        <p:xfrm>
          <a:off x="1295400" y="1981200"/>
          <a:ext cx="6781800" cy="3311525"/>
        </p:xfrm>
        <a:graphic>
          <a:graphicData uri="http://schemas.openxmlformats.org/drawingml/2006/table">
            <a:tbl>
              <a:tblPr/>
              <a:tblGrid>
                <a:gridCol w="2527300"/>
                <a:gridCol w="736600"/>
                <a:gridCol w="736600"/>
                <a:gridCol w="736600"/>
                <a:gridCol w="736600"/>
                <a:gridCol w="1308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Dependent Variable: ELECTRICITY_SALES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Method: Least Squares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Sample: 1996 2014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 observations: 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Coefficient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Std. Error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t-Statistic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Prob.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Elasticity at 2014 (weather at means)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86745.8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17633.71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4.919318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REAL_ELECTRICITY_PRICE(-2)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-3684.416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1674.161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-2.200754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-0.0757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REAL_NATURAL_GAS_PRICE(-2)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2497.617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894.5251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2.792115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REAL_GSP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0.146033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0.005283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27.64047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25.49181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4.828415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5.27954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16.33358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4.96877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3.287248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0.0906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0.989578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Mean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334434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Adjusted 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0.98557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S.D.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30848.37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S.E. of regression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3705.698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Durbin-Watson stat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2.04072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246.875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Prob(F-statistic)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50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We used a similar process to last year to find models with a good fit, with an appropriate mix of explanatory variables, and that passed the tests for serial correlation and heteroskedasticity.</a:t>
            </a:r>
          </a:p>
          <a:p>
            <a:r>
              <a:rPr lang="en-US" sz="2600" dirty="0" smtClean="0"/>
              <a:t>Added another year of history (2014)</a:t>
            </a:r>
          </a:p>
          <a:p>
            <a:r>
              <a:rPr lang="en-US" sz="2600" dirty="0" smtClean="0"/>
              <a:t>Used the population-weighted virtual weather station</a:t>
            </a:r>
          </a:p>
          <a:p>
            <a:r>
              <a:rPr lang="en-US" sz="2600" dirty="0" smtClean="0"/>
              <a:t>For some states, changes were made to the explanatory variables or sample periods </a:t>
            </a:r>
          </a:p>
          <a:p>
            <a:pPr lvl="1"/>
            <a:r>
              <a:rPr lang="en-US" sz="2200" dirty="0" smtClean="0"/>
              <a:t>changes (if any) are shown for each state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65B3-6850-4F89-8667-01CF857C4A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42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Wisconsin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65B3-6850-4F89-8667-01CF857C4AEC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57912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changes in drivers or starting year from 2015 model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891786"/>
              </p:ext>
            </p:extLst>
          </p:nvPr>
        </p:nvGraphicFramePr>
        <p:xfrm>
          <a:off x="1028700" y="1981200"/>
          <a:ext cx="7086600" cy="3187700"/>
        </p:xfrm>
        <a:graphic>
          <a:graphicData uri="http://schemas.openxmlformats.org/drawingml/2006/table">
            <a:tbl>
              <a:tblPr/>
              <a:tblGrid>
                <a:gridCol w="2476500"/>
                <a:gridCol w="838200"/>
                <a:gridCol w="838200"/>
                <a:gridCol w="838200"/>
                <a:gridCol w="838200"/>
                <a:gridCol w="12573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Dependent Variable: ELECTRICITY_SALES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Method: Least Squares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Sample: 1990 2014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 observations: 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Coefficient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Std. Error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t-Statistic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Prob.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Elasticity at 2014 (weather at means)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20597.33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2190.601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9.402594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@MOVAV(REAL_ELECTRICITY_PRICE,3)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-1299.039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114.4711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-11.34818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-0.1789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REAL_NATURAL_GAS_PRICE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257.5846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71.14299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3.62066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0.0308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REAL_GSP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0.200844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0.003783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53.09825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3.974989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0.738156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5.385027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0.0376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0.569158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0.251927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2.259222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0.99579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Mean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63495.47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Adjusted 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0.994682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S.D.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6946.586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S.E. of regression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506.5929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Durbin-Watson stat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1.494082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898.7386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Prob(F-statistic)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196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Re-calculate the allocation models to convert state-level forecasts to LRZ level forecasts</a:t>
            </a:r>
          </a:p>
          <a:p>
            <a:r>
              <a:rPr lang="en-US" sz="3000" dirty="0" smtClean="0"/>
              <a:t>Develop LRZ energy to peak demand conversion models</a:t>
            </a:r>
          </a:p>
          <a:p>
            <a:r>
              <a:rPr lang="en-US" sz="3000" dirty="0" smtClean="0"/>
              <a:t>Incorporate econometric model drivers</a:t>
            </a:r>
          </a:p>
          <a:p>
            <a:r>
              <a:rPr lang="en-US" sz="3000" dirty="0" smtClean="0"/>
              <a:t>Run and validate state econometric models</a:t>
            </a:r>
          </a:p>
          <a:p>
            <a:r>
              <a:rPr lang="en-US" sz="3000" dirty="0" smtClean="0"/>
              <a:t>July workshop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969E-170B-40FA-A015-D739D7E6B5C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22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Develop confidence intervals that capture uncertainty of macroeconomic variables</a:t>
            </a:r>
          </a:p>
          <a:p>
            <a:r>
              <a:rPr lang="en-US" sz="2600" dirty="0" smtClean="0"/>
              <a:t>Determine EE/DR/DG adjustments</a:t>
            </a:r>
          </a:p>
          <a:p>
            <a:r>
              <a:rPr lang="en-US" sz="2600" dirty="0" smtClean="0"/>
              <a:t>Determine LRZ level energy and peak demand forecasts</a:t>
            </a:r>
          </a:p>
          <a:p>
            <a:r>
              <a:rPr lang="en-US" sz="2600" dirty="0" smtClean="0"/>
              <a:t>Determine MISO system energy and peak demand forecasts</a:t>
            </a:r>
          </a:p>
          <a:p>
            <a:r>
              <a:rPr lang="en-US" sz="2600" dirty="0" smtClean="0"/>
              <a:t>September workshop</a:t>
            </a:r>
          </a:p>
          <a:p>
            <a:r>
              <a:rPr lang="en-US" sz="2600" dirty="0" smtClean="0"/>
              <a:t>Develop forecast report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969E-170B-40FA-A015-D739D7E6B5C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12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and Explanatory Variables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591097"/>
              </p:ext>
            </p:extLst>
          </p:nvPr>
        </p:nvGraphicFramePr>
        <p:xfrm>
          <a:off x="838199" y="2058352"/>
          <a:ext cx="7550150" cy="4112895"/>
        </p:xfrm>
        <a:graphic>
          <a:graphicData uri="http://schemas.openxmlformats.org/drawingml/2006/table">
            <a:tbl>
              <a:tblPr/>
              <a:tblGrid>
                <a:gridCol w="2688072"/>
                <a:gridCol w="2272355"/>
                <a:gridCol w="2589723"/>
              </a:tblGrid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Variables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Eviews name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Units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Dependent variable: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Electricity sales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ELECTRICITY_SALES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Gwhs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Explanatory variables: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Electricity prices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REAL_ELECTRICITY_PRICE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Cents/Kwh in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dollars *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Natural gas prices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REAL_NATURAL_GAS_PRICE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Dollars/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Mcf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in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dollars *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 personal income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REAL_INCOME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Thousands of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dollars 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Population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POPULATION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people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Manufacturing employment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MANUFACTURING_EMP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jobs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Non-manufacturing employment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NON_MANUFACTURING_EMP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jobs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Non-farm employment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NON_FARM_EMP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jobs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Gross state product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REAL_GSP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Millions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2009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dollars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Cooling degree days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CDD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Fahrenheit 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(base 65)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Heating degree days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HDD</a:t>
                      </a:r>
                    </a:p>
                  </a:txBody>
                  <a:tcPr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Fahrenheit 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(base</a:t>
                      </a:r>
                      <a:r>
                        <a:rPr lang="en-US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65)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5270">
                <a:tc gridSpan="3">
                  <a:txBody>
                    <a:bodyPr/>
                    <a:lstStyle/>
                    <a:p>
                      <a:pPr marL="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US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 Original </a:t>
                      </a:r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data was in nominal dollars. SUFG converted it to real </a:t>
                      </a:r>
                      <a:r>
                        <a:rPr lang="en-US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2009 </a:t>
                      </a:r>
                      <a:r>
                        <a:rPr lang="en-US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dollars using state level CPI from IHS Global Insight</a:t>
                      </a:r>
                      <a:r>
                        <a:rPr lang="en-US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969E-170B-40FA-A015-D739D7E6B5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16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969E-170B-40FA-A015-D739D7E6B5C1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19812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Correlogram</a:t>
            </a:r>
            <a:r>
              <a:rPr lang="en-US" dirty="0" smtClean="0"/>
              <a:t> Q Statistics (Test for serial correlation)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/>
              <a:t>Breusch</a:t>
            </a:r>
            <a:r>
              <a:rPr lang="en-US" dirty="0" smtClean="0"/>
              <a:t>-Godfrey LM Test  (Test for serial correlation)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White Test (Test for </a:t>
            </a:r>
            <a:r>
              <a:rPr lang="en-US" dirty="0" err="1" smtClean="0"/>
              <a:t>heteroskedasticity</a:t>
            </a:r>
            <a:r>
              <a:rPr lang="en-US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Chow Breakpoint Test (Test for model stability)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Histogram Normality Test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4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Arkansas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5562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Change: electricity price uses 4-year moving averages instead of 3-year moving averages previously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65B3-6850-4F89-8667-01CF857C4AE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307147"/>
              </p:ext>
            </p:extLst>
          </p:nvPr>
        </p:nvGraphicFramePr>
        <p:xfrm>
          <a:off x="1422400" y="2120900"/>
          <a:ext cx="6731000" cy="3213100"/>
        </p:xfrm>
        <a:graphic>
          <a:graphicData uri="http://schemas.openxmlformats.org/drawingml/2006/table">
            <a:tbl>
              <a:tblPr/>
              <a:tblGrid>
                <a:gridCol w="2501900"/>
                <a:gridCol w="762000"/>
                <a:gridCol w="762000"/>
                <a:gridCol w="762000"/>
                <a:gridCol w="762000"/>
                <a:gridCol w="1181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Dependent Variable: ELECTRICITY_SALES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Method: Least Squares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Sample: 1990 2014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 observations: 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Coefficient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Std. Error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t-Statistic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Prob.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Elasticity at 2014 (weather at means)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18922.77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3202.394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5.908946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@MOVAV(REAL_ELECTRICITY_PRICE,4)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-1644.084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176.6988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-9.304444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-0.2484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GSP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0.278528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0.016122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17.27614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0.6491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3.56418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0.488213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7.300467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0.1590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1.082386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0.358589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3.018457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0.994928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Mean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40551.61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Adjusted 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0.993914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S.D.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6716.979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S.E. of regression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524.0147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Durbin-Watson stat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1.575739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980.8533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Prob(F-statistic)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737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Illinois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65B3-6850-4F89-8667-01CF857C4AE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534812"/>
              </p:ext>
            </p:extLst>
          </p:nvPr>
        </p:nvGraphicFramePr>
        <p:xfrm>
          <a:off x="1193800" y="2057400"/>
          <a:ext cx="6959600" cy="3282950"/>
        </p:xfrm>
        <a:graphic>
          <a:graphicData uri="http://schemas.openxmlformats.org/drawingml/2006/table">
            <a:tbl>
              <a:tblPr/>
              <a:tblGrid>
                <a:gridCol w="2476500"/>
                <a:gridCol w="863600"/>
                <a:gridCol w="812800"/>
                <a:gridCol w="812800"/>
                <a:gridCol w="812800"/>
                <a:gridCol w="1181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Dependent Variable: ELECTRICITY_SALES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Method: Least Squares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Sample: 1990 2014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 observations: 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Coefficient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Std. Error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t-Statistic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Prob.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Elasticity at 2014 (weather at means)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88116.68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14962.59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5.889134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@MOVAV(REAL_ELECTRICITY_PRICE,5)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-2367.163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612.858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-3.862499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-0.1419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GSP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0.082279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0.014402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5.712963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0.3891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10.70239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1.338207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7.997555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1.510145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0.570358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2.647716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0.0670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0.99072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Mean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133512.2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Adjusted 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0.988864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S.D.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10743.76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S.E. of regression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1133.768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Durbin-Watson stat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1.978099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533.7845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Prob(F-statistic)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0" y="57266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changes in drivers or starting year from 2015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84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65B3-6850-4F89-8667-01CF857C4AEC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55626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Change: natural  gas price uses  2-year moving averages instead of 3-year moving averages previously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417889"/>
              </p:ext>
            </p:extLst>
          </p:nvPr>
        </p:nvGraphicFramePr>
        <p:xfrm>
          <a:off x="1295400" y="1784350"/>
          <a:ext cx="6781800" cy="3397250"/>
        </p:xfrm>
        <a:graphic>
          <a:graphicData uri="http://schemas.openxmlformats.org/drawingml/2006/table">
            <a:tbl>
              <a:tblPr/>
              <a:tblGrid>
                <a:gridCol w="2489200"/>
                <a:gridCol w="762000"/>
                <a:gridCol w="762000"/>
                <a:gridCol w="762000"/>
                <a:gridCol w="762000"/>
                <a:gridCol w="1244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Dependent Variable: ELECTRICITY_SALES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Method: Least Squares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Sample: 1990 2014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 observations: 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Coefficient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Std. Error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Prob. 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Elasticity at 2014 (weather at means)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23938.99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3441.989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6.954987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@MOVAV(REAL_ELECTRICITY_PRICE,3)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-1225.3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227.6832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-5.381601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-0.0944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@MOVAV(REAL_NATURAL_GAS_PRICE,2)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363.4235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103.8457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3.499648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0.0246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REAL_GSP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0.252658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0.004863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51.95145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6.156419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0.764461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8.053285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0.0674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1.813066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0.381139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4.756967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0.1033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0.996911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Mean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96216.86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Adjusted 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0.996098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S.D.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10913.56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S.E. of regression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681.7222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Durbin-Watson stat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2.007218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1226.353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Prob(F-statistic)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307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Iowa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5352871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Changes: starting year has been changed from </a:t>
            </a:r>
            <a:r>
              <a:rPr lang="en-US" dirty="0" smtClean="0"/>
              <a:t>1990 </a:t>
            </a:r>
            <a:r>
              <a:rPr lang="en-US" dirty="0"/>
              <a:t>to 1993; electricity price </a:t>
            </a:r>
            <a:r>
              <a:rPr lang="en-US" dirty="0" smtClean="0"/>
              <a:t>has been replaced by a 2-year lagged electricity price; </a:t>
            </a:r>
            <a:r>
              <a:rPr lang="en-US" dirty="0"/>
              <a:t>per capita income </a:t>
            </a:r>
            <a:r>
              <a:rPr lang="en-US" dirty="0" smtClean="0"/>
              <a:t>and real GSP have </a:t>
            </a:r>
            <a:r>
              <a:rPr lang="en-US" dirty="0"/>
              <a:t>been replaced by </a:t>
            </a:r>
            <a:r>
              <a:rPr lang="en-US" dirty="0" smtClean="0"/>
              <a:t>total income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65B3-6850-4F89-8667-01CF857C4AEC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926773"/>
              </p:ext>
            </p:extLst>
          </p:nvPr>
        </p:nvGraphicFramePr>
        <p:xfrm>
          <a:off x="1219201" y="1898650"/>
          <a:ext cx="6934199" cy="3359150"/>
        </p:xfrm>
        <a:graphic>
          <a:graphicData uri="http://schemas.openxmlformats.org/drawingml/2006/table">
            <a:tbl>
              <a:tblPr/>
              <a:tblGrid>
                <a:gridCol w="1851619"/>
                <a:gridCol w="644693"/>
                <a:gridCol w="974536"/>
                <a:gridCol w="974536"/>
                <a:gridCol w="974536"/>
                <a:gridCol w="1514279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Dependent Variable: ELECTRICITY_SALES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Method: Least Squares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Sample: 1993 2014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Included observations: 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Variable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Coefficient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Std. Error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t-Statistic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Prob.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Elasticity at 2014 (weather at means)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16948.22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3105.043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5.458289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REAL_ELECTRICITY_PRICE(-2)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-1286.671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282.2488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-4.558639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-0.2024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REAL_NATURAL_GAS_PRICE(-2)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188.075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60.33242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3.117313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0.0066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REAL_INCOME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0.000214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0.0000106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20.1258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0.6498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2.933447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0.694937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4.221169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0.664417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0.212405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3.128059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0.0065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0.1084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0.994364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Mean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40849.62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Adjusted R-squared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0.992603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S.D. dependent var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4697.763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S.E. of regression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404.0402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Durbin-Watson stat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1.351322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F-statistic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564.583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Prob(F-statistic)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511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Kentucky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did last year, we developed a model using a load adjustment for the closure of the Paducah Gaseous Diffusion Plant (PGDP) in mid-2013</a:t>
            </a:r>
          </a:p>
          <a:p>
            <a:pPr lvl="1"/>
            <a:r>
              <a:rPr lang="en-US" dirty="0" smtClean="0"/>
              <a:t>A large (3 GW) load on the TVA system that accounted for more than 10% of the state’s retail sales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B65B3-6850-4F89-8667-01CF857C4A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9475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black_ec_sufg_pp_template</Template>
  <TotalTime>801</TotalTime>
  <Words>2158</Words>
  <Application>Microsoft Office PowerPoint</Application>
  <PresentationFormat>On-screen Show (4:3)</PresentationFormat>
  <Paragraphs>1132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 Presentation</vt:lpstr>
      <vt:lpstr>State Econometric Models</vt:lpstr>
      <vt:lpstr>Model Development</vt:lpstr>
      <vt:lpstr>Dependent and Explanatory Variables</vt:lpstr>
      <vt:lpstr>Tests</vt:lpstr>
      <vt:lpstr>Arkansas</vt:lpstr>
      <vt:lpstr>Illinois</vt:lpstr>
      <vt:lpstr>Indiana</vt:lpstr>
      <vt:lpstr>Iowa</vt:lpstr>
      <vt:lpstr>Kentucky</vt:lpstr>
      <vt:lpstr>Kentucky</vt:lpstr>
      <vt:lpstr>Louisiana</vt:lpstr>
      <vt:lpstr>Michigan</vt:lpstr>
      <vt:lpstr>Minnesota</vt:lpstr>
      <vt:lpstr>Mississippi</vt:lpstr>
      <vt:lpstr>Missouri</vt:lpstr>
      <vt:lpstr>Montana</vt:lpstr>
      <vt:lpstr>North Dakota</vt:lpstr>
      <vt:lpstr>South Dakota</vt:lpstr>
      <vt:lpstr>Texas</vt:lpstr>
      <vt:lpstr>Wisconsin</vt:lpstr>
      <vt:lpstr>Next Steps</vt:lpstr>
      <vt:lpstr>More Next Steps</vt:lpstr>
    </vt:vector>
  </TitlesOfParts>
  <Company>Engineering Computer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Arkansas</dc:title>
  <dc:creator>Lu, Liwei</dc:creator>
  <cp:lastModifiedBy>Lu, Liwei</cp:lastModifiedBy>
  <cp:revision>49</cp:revision>
  <dcterms:created xsi:type="dcterms:W3CDTF">2015-04-13T18:59:22Z</dcterms:created>
  <dcterms:modified xsi:type="dcterms:W3CDTF">2016-04-13T14:37:38Z</dcterms:modified>
</cp:coreProperties>
</file>